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8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1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4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4549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79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6118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70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06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5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7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248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8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68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40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4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4755879-66CD-71B9-A952-A68C3FCB589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4349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</a:t>
            </a:r>
          </a:p>
        </p:txBody>
      </p:sp>
    </p:spTree>
    <p:extLst>
      <p:ext uri="{BB962C8B-B14F-4D97-AF65-F5344CB8AC3E}">
        <p14:creationId xmlns:p14="http://schemas.microsoft.com/office/powerpoint/2010/main" val="1556142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92209D-B607-46C3-8560-07AF7229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4874638-CF15-4908-BC4B-4908744D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3479799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209" y="-103102"/>
            <a:ext cx="2834152" cy="3943250"/>
          </a:xfrm>
        </p:spPr>
        <p:txBody>
          <a:bodyPr>
            <a:normAutofit/>
          </a:bodyPr>
          <a:lstStyle/>
          <a:p>
            <a:r>
              <a:rPr lang="fr-FR" sz="3500" dirty="0">
                <a:solidFill>
                  <a:srgbClr val="FEFFFF"/>
                </a:solidFill>
              </a:rPr>
              <a:t>ETS Engineering</a:t>
            </a:r>
          </a:p>
        </p:txBody>
      </p:sp>
      <p:sp>
        <p:nvSpPr>
          <p:cNvPr id="36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4053016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934" y="4774763"/>
            <a:ext cx="3553474" cy="1373533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FR" sz="1200" dirty="0">
                <a:solidFill>
                  <a:srgbClr val="FEFFFF"/>
                </a:solidFill>
              </a:rPr>
              <a:t>Profil d’entreprise / Company Profile</a:t>
            </a:r>
          </a:p>
          <a:p>
            <a:pPr>
              <a:lnSpc>
                <a:spcPct val="90000"/>
              </a:lnSpc>
            </a:pPr>
            <a:r>
              <a:rPr lang="fr-FR" sz="1200" dirty="0">
                <a:solidFill>
                  <a:srgbClr val="FEFFFF"/>
                </a:solidFill>
              </a:rPr>
              <a:t>Construction Industrielle &amp; Infrastructures</a:t>
            </a:r>
          </a:p>
          <a:p>
            <a:pPr>
              <a:lnSpc>
                <a:spcPct val="90000"/>
              </a:lnSpc>
            </a:pPr>
            <a:r>
              <a:rPr lang="fr-FR" sz="1200" dirty="0" err="1">
                <a:solidFill>
                  <a:srgbClr val="FEFFFF"/>
                </a:solidFill>
              </a:rPr>
              <a:t>Industrial</a:t>
            </a:r>
            <a:r>
              <a:rPr lang="fr-FR" sz="1200" dirty="0">
                <a:solidFill>
                  <a:srgbClr val="FEFFFF"/>
                </a:solidFill>
              </a:rPr>
              <a:t> Construction &amp; Infrastructure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0410C67-EB02-7824-2006-E803836BA7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737" y="1824993"/>
            <a:ext cx="5172785" cy="294976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645106"/>
            <a:ext cx="3841989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800"/>
              <a:t>Identité de l’entreprise / Company Identity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918" y="2133600"/>
            <a:ext cx="3841989" cy="375925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1300"/>
              <a:t>• Nom / Name: ETS Engineering</a:t>
            </a:r>
          </a:p>
          <a:p>
            <a:pPr>
              <a:lnSpc>
                <a:spcPct val="90000"/>
              </a:lnSpc>
            </a:pPr>
            <a:r>
              <a:rPr lang="fr-FR" sz="1300"/>
              <a:t>• Pays / Country: Tunisie / Tunisia</a:t>
            </a:r>
          </a:p>
          <a:p>
            <a:pPr>
              <a:lnSpc>
                <a:spcPct val="90000"/>
              </a:lnSpc>
            </a:pPr>
            <a:r>
              <a:rPr lang="fr-FR" sz="1300"/>
              <a:t>• Année de fondation / Founded: 2020</a:t>
            </a:r>
          </a:p>
          <a:p>
            <a:pPr>
              <a:lnSpc>
                <a:spcPct val="90000"/>
              </a:lnSpc>
            </a:pPr>
            <a:r>
              <a:rPr lang="fr-FR" sz="1300"/>
              <a:t>• Secteur d’activité / Sector: Construction industrielle &amp; infrastructures</a:t>
            </a:r>
          </a:p>
          <a:p>
            <a:pPr>
              <a:lnSpc>
                <a:spcPct val="90000"/>
              </a:lnSpc>
            </a:pPr>
            <a:r>
              <a:rPr lang="fr-FR" sz="1300"/>
              <a:t>• Siège / Headquarters: Route de Gabes Km 11, Sfax, Tunisie</a:t>
            </a:r>
          </a:p>
          <a:p>
            <a:pPr>
              <a:lnSpc>
                <a:spcPct val="90000"/>
              </a:lnSpc>
            </a:pPr>
            <a:r>
              <a:rPr lang="fr-FR" sz="1300"/>
              <a:t>• Registre de commerce / Trade register: B081276582021</a:t>
            </a:r>
          </a:p>
          <a:p>
            <a:pPr>
              <a:lnSpc>
                <a:spcPct val="90000"/>
              </a:lnSpc>
            </a:pPr>
            <a:r>
              <a:rPr lang="fr-FR" sz="1300"/>
              <a:t>• Code douanier / Customs code: 0087R</a:t>
            </a:r>
          </a:p>
          <a:p>
            <a:pPr>
              <a:lnSpc>
                <a:spcPct val="90000"/>
              </a:lnSpc>
            </a:pPr>
            <a:r>
              <a:rPr lang="fr-FR" sz="1300"/>
              <a:t>• Code producteur / Producer code: 3310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CE8DE20-4AFD-BF75-B035-FC148402D7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937" y="2103188"/>
            <a:ext cx="4088720" cy="2331583"/>
          </a:xfrm>
          <a:prstGeom prst="rect">
            <a:avLst/>
          </a:prstGeom>
        </p:spPr>
      </p:pic>
      <p:sp>
        <p:nvSpPr>
          <p:cNvPr id="17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77852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645106"/>
            <a:ext cx="2737709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000"/>
              <a:t>Implantations et Infrastructures / Facilities &amp; Infrastructure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918" y="2133600"/>
            <a:ext cx="2737709" cy="375925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1400"/>
              <a:t>• Administration: 100 m², bien équipé, Sfax / Offices: 100 m², Sfax</a:t>
            </a:r>
          </a:p>
          <a:p>
            <a:pPr>
              <a:lnSpc>
                <a:spcPct val="90000"/>
              </a:lnSpc>
            </a:pPr>
            <a:r>
              <a:rPr lang="fr-FR" sz="1400"/>
              <a:t>• Atelier principal: 600 m² / Main workshop: 600 m²</a:t>
            </a:r>
          </a:p>
          <a:p>
            <a:pPr>
              <a:lnSpc>
                <a:spcPct val="90000"/>
              </a:lnSpc>
            </a:pPr>
            <a:r>
              <a:rPr lang="fr-FR" sz="1400"/>
              <a:t>• Atelier structures &amp; chaudronnerie: 600 m² / Structures &amp; boilerwork: 600 m²</a:t>
            </a:r>
          </a:p>
          <a:p>
            <a:pPr>
              <a:lnSpc>
                <a:spcPct val="90000"/>
              </a:lnSpc>
            </a:pPr>
            <a:r>
              <a:rPr lang="fr-FR" sz="1400"/>
              <a:t>• Atelier peinture: 1 000 m² / Painting workshop: 1 000 m²</a:t>
            </a:r>
          </a:p>
          <a:p>
            <a:pPr>
              <a:lnSpc>
                <a:spcPct val="90000"/>
              </a:lnSpc>
            </a:pPr>
            <a:r>
              <a:rPr lang="fr-FR" sz="1400"/>
              <a:t>• Parc d’assemblage: 16 000 m² / Assembly yard: 16 000 m²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D58EFDD-FB33-05BD-6E37-124788595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4657" y="1779493"/>
            <a:ext cx="5215183" cy="2973946"/>
          </a:xfrm>
          <a:prstGeom prst="rect">
            <a:avLst/>
          </a:prstGeom>
        </p:spPr>
      </p:pic>
      <p:sp>
        <p:nvSpPr>
          <p:cNvPr id="35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77852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645106"/>
            <a:ext cx="3841989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800"/>
              <a:t>Ressources humaines / Human Resources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917" y="1471962"/>
            <a:ext cx="5322867" cy="49845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1200" dirty="0"/>
              <a:t>• Effectif total / Total staff: +50 personnes / people (~20% encadrement / management)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Manager: 1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Pilotes / Project </a:t>
            </a:r>
            <a:r>
              <a:rPr lang="fr-FR" sz="1200" dirty="0" err="1"/>
              <a:t>coordinators</a:t>
            </a:r>
            <a:r>
              <a:rPr lang="fr-FR" sz="1200" dirty="0"/>
              <a:t>: 2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Ingénieurs / </a:t>
            </a:r>
            <a:r>
              <a:rPr lang="fr-FR" sz="1200" dirty="0" err="1"/>
              <a:t>Engineers</a:t>
            </a:r>
            <a:r>
              <a:rPr lang="fr-FR" sz="1200" dirty="0"/>
              <a:t>: 2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Responsables / </a:t>
            </a:r>
            <a:r>
              <a:rPr lang="fr-FR" sz="1200" dirty="0" err="1"/>
              <a:t>Supervisors</a:t>
            </a:r>
            <a:r>
              <a:rPr lang="fr-FR" sz="1200" dirty="0"/>
              <a:t>: 4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Techniciens / </a:t>
            </a:r>
            <a:r>
              <a:rPr lang="fr-FR" sz="1200" dirty="0" err="1"/>
              <a:t>Technicians</a:t>
            </a:r>
            <a:r>
              <a:rPr lang="fr-FR" sz="1200" dirty="0"/>
              <a:t>: 5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Chaudronniers / </a:t>
            </a:r>
            <a:r>
              <a:rPr lang="fr-FR" sz="1200" dirty="0" err="1"/>
              <a:t>Boilermakers</a:t>
            </a:r>
            <a:r>
              <a:rPr lang="fr-FR" sz="1200" dirty="0"/>
              <a:t>: 8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Soudeurs / </a:t>
            </a:r>
            <a:r>
              <a:rPr lang="fr-FR" sz="1200" dirty="0" err="1"/>
              <a:t>Welders</a:t>
            </a:r>
            <a:r>
              <a:rPr lang="fr-FR" sz="1200" dirty="0"/>
              <a:t>: 8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Tuyauteurs / </a:t>
            </a:r>
            <a:r>
              <a:rPr lang="fr-FR" sz="1200" dirty="0" err="1"/>
              <a:t>Pipefitters</a:t>
            </a:r>
            <a:r>
              <a:rPr lang="fr-FR" sz="1200" dirty="0"/>
              <a:t>: 5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Mécaniciens / </a:t>
            </a:r>
            <a:r>
              <a:rPr lang="fr-FR" sz="1200" dirty="0" err="1"/>
              <a:t>Mechanics</a:t>
            </a:r>
            <a:r>
              <a:rPr lang="fr-FR" sz="1200" dirty="0"/>
              <a:t>: 3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Ferronniers / </a:t>
            </a:r>
            <a:r>
              <a:rPr lang="fr-FR" sz="1200" dirty="0" err="1"/>
              <a:t>Ironworkers</a:t>
            </a:r>
            <a:r>
              <a:rPr lang="fr-FR" sz="1200" dirty="0"/>
              <a:t>: 11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Magasiniers / </a:t>
            </a:r>
            <a:r>
              <a:rPr lang="fr-FR" sz="1200" dirty="0" err="1"/>
              <a:t>Warehousemen</a:t>
            </a:r>
            <a:r>
              <a:rPr lang="fr-FR" sz="1200" dirty="0"/>
              <a:t>: 2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• Préparateurs/Peintres / Sanders &amp; </a:t>
            </a:r>
            <a:r>
              <a:rPr lang="fr-FR" sz="1200" dirty="0" err="1"/>
              <a:t>Painters</a:t>
            </a:r>
            <a:r>
              <a:rPr lang="fr-FR" sz="1200" dirty="0"/>
              <a:t>: 3</a:t>
            </a:r>
          </a:p>
          <a:p>
            <a:pPr>
              <a:lnSpc>
                <a:spcPct val="90000"/>
              </a:lnSpc>
            </a:pPr>
            <a:r>
              <a:rPr lang="fr-FR" sz="1200" dirty="0"/>
              <a:t>Capacité de montée en effectif / </a:t>
            </a:r>
            <a:r>
              <a:rPr lang="fr-FR" sz="1200" dirty="0" err="1"/>
              <a:t>Capacity</a:t>
            </a:r>
            <a:r>
              <a:rPr lang="fr-FR" sz="1200" dirty="0"/>
              <a:t> to </a:t>
            </a:r>
            <a:r>
              <a:rPr lang="fr-FR" sz="1200" dirty="0" err="1"/>
              <a:t>scale</a:t>
            </a:r>
            <a:r>
              <a:rPr lang="fr-FR" sz="1200" dirty="0"/>
              <a:t>: jusqu’à 200+ personnes / up to 200+ staff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5902E2E-5110-8C6E-91A9-99C777CB1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937" y="2103188"/>
            <a:ext cx="4088720" cy="2331583"/>
          </a:xfrm>
          <a:prstGeom prst="rect">
            <a:avLst/>
          </a:prstGeom>
        </p:spPr>
      </p:pic>
      <p:sp>
        <p:nvSpPr>
          <p:cNvPr id="13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77852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645106"/>
            <a:ext cx="3841989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800"/>
              <a:t>Produits &amp; Services / Products &amp; Services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918" y="2133600"/>
            <a:ext cx="3841989" cy="3759253"/>
          </a:xfrm>
        </p:spPr>
        <p:txBody>
          <a:bodyPr>
            <a:normAutofit/>
          </a:bodyPr>
          <a:lstStyle/>
          <a:p>
            <a:r>
              <a:t>• Convoyeurs / Conveyors</a:t>
            </a:r>
          </a:p>
          <a:p>
            <a:r>
              <a:t>• Réservoirs industriels / Industrial tanks</a:t>
            </a:r>
          </a:p>
          <a:p>
            <a:r>
              <a:t>• Équipements en acier inoxydable / Stainless steel equipment</a:t>
            </a:r>
          </a:p>
          <a:p>
            <a:r>
              <a:t>• Construction multi-sectorielle / Multi-sector construction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0A3A4E1-81E1-49E6-F5BD-292C755556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937" y="2103188"/>
            <a:ext cx="4088720" cy="2331583"/>
          </a:xfrm>
          <a:prstGeom prst="rect">
            <a:avLst/>
          </a:prstGeom>
        </p:spPr>
      </p:pic>
      <p:sp>
        <p:nvSpPr>
          <p:cNvPr id="13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77852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645106"/>
            <a:ext cx="3841989" cy="1259894"/>
          </a:xfrm>
        </p:spPr>
        <p:txBody>
          <a:bodyPr>
            <a:normAutofit/>
          </a:bodyPr>
          <a:lstStyle/>
          <a:p>
            <a:r>
              <a:t>Coordonnées / Contact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918" y="2133600"/>
            <a:ext cx="3841989" cy="3759253"/>
          </a:xfrm>
        </p:spPr>
        <p:txBody>
          <a:bodyPr>
            <a:normAutofit/>
          </a:bodyPr>
          <a:lstStyle/>
          <a:p>
            <a:r>
              <a:t>Adresse / Address: Route Gremda, Immeuble SORITS, 1er étage, App C3, Bloc C.3002, Sfax, Tunisie</a:t>
            </a:r>
          </a:p>
          <a:p>
            <a:r>
              <a:t>Téléphone / Phone: +216 21 540 418</a:t>
            </a:r>
          </a:p>
          <a:p>
            <a:r>
              <a:t>Email: contact@etsi.com.tn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0BE639F-5993-C505-568B-C2AAA99968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937" y="2103188"/>
            <a:ext cx="4088720" cy="2331583"/>
          </a:xfrm>
          <a:prstGeom prst="rect">
            <a:avLst/>
          </a:prstGeom>
        </p:spPr>
      </p:pic>
      <p:sp>
        <p:nvSpPr>
          <p:cNvPr id="13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77852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8" name="Freeform 6">
            <a:extLst>
              <a:ext uri="{FF2B5EF4-FFF2-40B4-BE49-F238E27FC236}">
                <a16:creationId xmlns:a16="http://schemas.microsoft.com/office/drawing/2014/main" id="{3623DEAC-F39C-45D6-86DC-1033F6429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A692209D-B607-46C3-8560-07AF7229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4874638-CF15-4908-BC4B-4908744D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3479799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209" y="967417"/>
            <a:ext cx="2834152" cy="394325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>
                <a:solidFill>
                  <a:srgbClr val="FEFFFF"/>
                </a:solidFill>
              </a:rPr>
              <a:t>ETS Engineering</a:t>
            </a:r>
          </a:p>
          <a:p>
            <a:pPr>
              <a:lnSpc>
                <a:spcPct val="90000"/>
              </a:lnSpc>
            </a:pPr>
            <a:endParaRPr lang="en-US" sz="270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700">
                <a:solidFill>
                  <a:srgbClr val="FEFFFF"/>
                </a:solidFill>
              </a:rPr>
              <a:t>Créativité • Innovation • Maîtrise technique</a:t>
            </a:r>
          </a:p>
          <a:p>
            <a:pPr>
              <a:lnSpc>
                <a:spcPct val="90000"/>
              </a:lnSpc>
            </a:pPr>
            <a:r>
              <a:rPr lang="en-US" sz="2700">
                <a:solidFill>
                  <a:srgbClr val="FEFFFF"/>
                </a:solidFill>
              </a:rPr>
              <a:t>Creativity • Innovation • Technical expertise</a:t>
            </a:r>
          </a:p>
        </p:txBody>
      </p:sp>
      <p:sp>
        <p:nvSpPr>
          <p:cNvPr id="44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4053016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1A66329-D20A-11A7-D52B-F27A53741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0995" y="2226469"/>
            <a:ext cx="4230377" cy="24123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Metadata/LabelInfo.xml><?xml version="1.0" encoding="utf-8"?>
<clbl:labelList xmlns:clbl="http://schemas.microsoft.com/office/2020/mipLabelMetadata">
  <clbl:label id="{04d09258-035b-4e4f-ae3e-d79ff3d418d8}" enabled="1" method="Standard" siteId="{f4a12867-922d-4b9d-bb85-9ee7898512a0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382</Words>
  <Application>Microsoft Office PowerPoint</Application>
  <PresentationFormat>Affichage à l'écran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Brin</vt:lpstr>
      <vt:lpstr>ETS Engineering</vt:lpstr>
      <vt:lpstr>Identité de l’entreprise / Company Identity</vt:lpstr>
      <vt:lpstr>Implantations et Infrastructures / Facilities &amp; Infrastructure</vt:lpstr>
      <vt:lpstr>Ressources humaines / Human Resources</vt:lpstr>
      <vt:lpstr>Produits &amp; Services / Products &amp; Services</vt:lpstr>
      <vt:lpstr>Coordonnées / Contact</vt:lpstr>
      <vt:lpstr>ETS Engineering  Créativité • Innovation • Maîtrise technique Creativity • Innovation • Technical expertise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Baklouti, Mohamed</cp:lastModifiedBy>
  <cp:revision>2</cp:revision>
  <dcterms:created xsi:type="dcterms:W3CDTF">2013-01-27T09:14:16Z</dcterms:created>
  <dcterms:modified xsi:type="dcterms:W3CDTF">2025-08-31T12:10:14Z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Brin:8</vt:lpwstr>
  </property>
  <property fmtid="{D5CDD505-2E9C-101B-9397-08002B2CF9AE}" pid="3" name="ClassificationContentMarkingFooterText">
    <vt:lpwstr>General</vt:lpwstr>
  </property>
</Properties>
</file>